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34"/>
  </p:notesMasterIdLst>
  <p:sldIdLst>
    <p:sldId id="256" r:id="rId2"/>
    <p:sldId id="258" r:id="rId3"/>
    <p:sldId id="790" r:id="rId4"/>
    <p:sldId id="257" r:id="rId5"/>
    <p:sldId id="805" r:id="rId6"/>
    <p:sldId id="791" r:id="rId7"/>
    <p:sldId id="806" r:id="rId8"/>
    <p:sldId id="793" r:id="rId9"/>
    <p:sldId id="259" r:id="rId10"/>
    <p:sldId id="787" r:id="rId11"/>
    <p:sldId id="789" r:id="rId12"/>
    <p:sldId id="792" r:id="rId13"/>
    <p:sldId id="449" r:id="rId14"/>
    <p:sldId id="802" r:id="rId15"/>
    <p:sldId id="539" r:id="rId16"/>
    <p:sldId id="795" r:id="rId17"/>
    <p:sldId id="796" r:id="rId18"/>
    <p:sldId id="794" r:id="rId19"/>
    <p:sldId id="797" r:id="rId20"/>
    <p:sldId id="798" r:id="rId21"/>
    <p:sldId id="801" r:id="rId22"/>
    <p:sldId id="799" r:id="rId23"/>
    <p:sldId id="808" r:id="rId24"/>
    <p:sldId id="800" r:id="rId25"/>
    <p:sldId id="372" r:id="rId26"/>
    <p:sldId id="389" r:id="rId27"/>
    <p:sldId id="390" r:id="rId28"/>
    <p:sldId id="400" r:id="rId29"/>
    <p:sldId id="392" r:id="rId30"/>
    <p:sldId id="393" r:id="rId31"/>
    <p:sldId id="807" r:id="rId32"/>
    <p:sldId id="804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592"/>
    <a:srgbClr val="4A04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86"/>
    <p:restoredTop sz="84211"/>
  </p:normalViewPr>
  <p:slideViewPr>
    <p:cSldViewPr snapToGrid="0">
      <p:cViewPr varScale="1">
        <p:scale>
          <a:sx n="114" d="100"/>
          <a:sy n="114" d="100"/>
        </p:scale>
        <p:origin x="16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volinsky/Dropbox/Teaching/NYUStats/DataSets/WebLogSimple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 of Visits from Hosts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Sheet2!$A$1:$A$12</c:f>
              <c:strCache>
                <c:ptCount val="12"/>
                <c:pt idx="0">
                  <c:v>Typed "amazon.com"</c:v>
                </c:pt>
                <c:pt idx="1">
                  <c:v>msn.com</c:v>
                </c:pt>
                <c:pt idx="2">
                  <c:v>yahoo.com</c:v>
                </c:pt>
                <c:pt idx="3">
                  <c:v>google.com</c:v>
                </c:pt>
                <c:pt idx="4">
                  <c:v>recipesource.com</c:v>
                </c:pt>
                <c:pt idx="5">
                  <c:v>aol.com</c:v>
                </c:pt>
                <c:pt idx="6">
                  <c:v>iwon.com</c:v>
                </c:pt>
                <c:pt idx="7">
                  <c:v>atowla.com</c:v>
                </c:pt>
                <c:pt idx="8">
                  <c:v>bmezine.com</c:v>
                </c:pt>
                <c:pt idx="9">
                  <c:v>daily-blessings.com</c:v>
                </c:pt>
                <c:pt idx="10">
                  <c:v>imdb.com</c:v>
                </c:pt>
                <c:pt idx="11">
                  <c:v>Other</c:v>
                </c:pt>
              </c:strCache>
            </c:strRef>
          </c:cat>
          <c:val>
            <c:numRef>
              <c:f>Sheet2!$C$1:$C$12</c:f>
              <c:numCache>
                <c:formatCode>General</c:formatCode>
                <c:ptCount val="12"/>
                <c:pt idx="0">
                  <c:v>89919</c:v>
                </c:pt>
                <c:pt idx="1">
                  <c:v>7258</c:v>
                </c:pt>
                <c:pt idx="2">
                  <c:v>6078</c:v>
                </c:pt>
                <c:pt idx="3">
                  <c:v>4381</c:v>
                </c:pt>
                <c:pt idx="4">
                  <c:v>4283</c:v>
                </c:pt>
                <c:pt idx="5">
                  <c:v>1639</c:v>
                </c:pt>
                <c:pt idx="6">
                  <c:v>1573</c:v>
                </c:pt>
                <c:pt idx="7">
                  <c:v>1289</c:v>
                </c:pt>
                <c:pt idx="8">
                  <c:v>1285</c:v>
                </c:pt>
                <c:pt idx="9">
                  <c:v>1166</c:v>
                </c:pt>
                <c:pt idx="10">
                  <c:v>886</c:v>
                </c:pt>
                <c:pt idx="11">
                  <c:v>61234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25-9848-9DFF-D9DCEF2CBA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38013088"/>
        <c:axId val="838148480"/>
      </c:barChart>
      <c:catAx>
        <c:axId val="838013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8148480"/>
        <c:crosses val="autoZero"/>
        <c:auto val="1"/>
        <c:lblAlgn val="ctr"/>
        <c:lblOffset val="100"/>
        <c:noMultiLvlLbl val="0"/>
      </c:catAx>
      <c:valAx>
        <c:axId val="838148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8013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3ED7A-E0CC-A14D-8702-3DBB30C4345D}" type="datetimeFigureOut">
              <a:rPr lang="en-US" smtClean="0"/>
              <a:t>2/21/24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12B09-6666-2149-A7EC-89A035875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1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85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62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94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47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15CE6-3A25-0C40-BA6E-879DBEF4CE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69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21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06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56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32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here about finding data for their projects….</a:t>
            </a:r>
            <a:r>
              <a:rPr lang="en-US" dirty="0" err="1"/>
              <a:t>dont</a:t>
            </a:r>
            <a:r>
              <a:rPr lang="en-US" dirty="0"/>
              <a:t> try and take the easy road.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54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09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29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73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defRPr i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22338">
              <a:defRPr i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22338">
              <a:defRPr i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22338">
              <a:defRPr i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22338">
              <a:defRPr i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B769DA9D-202A-4A4C-A217-27806BB3352B}" type="slidenum">
              <a:rPr lang="en-US" i="0" smtClean="0">
                <a:solidFill>
                  <a:prstClr val="black"/>
                </a:solidFill>
              </a:rPr>
              <a:pPr/>
              <a:t>10</a:t>
            </a:fld>
            <a:endParaRPr lang="en-US" i="0">
              <a:solidFill>
                <a:prstClr val="black"/>
              </a:solidFill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</a:rPr>
              <a:t>May need to create variables</a:t>
            </a:r>
          </a:p>
          <a:p>
            <a:pPr eaLnBrk="1" hangingPunct="1"/>
            <a:r>
              <a:rPr lang="en-US" dirty="0">
                <a:latin typeface="Arial" pitchFamily="34" charset="0"/>
              </a:rPr>
              <a:t>e.g., average balance may not be in any database, but would have to be computed during the data prep stage.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23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18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78640"/>
            <a:ext cx="7772400" cy="1470025"/>
          </a:xfrm>
        </p:spPr>
        <p:txBody>
          <a:bodyPr/>
          <a:lstStyle>
            <a:lvl1pPr>
              <a:defRPr>
                <a:solidFill>
                  <a:srgbClr val="600592"/>
                </a:solidFill>
              </a:defRPr>
            </a:lvl1pPr>
          </a:lstStyle>
          <a:p>
            <a:r>
              <a:rPr lang="en-US" dirty="0"/>
              <a:t>Topic Num - Name of Topic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139536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Data Science for Business</a:t>
            </a:r>
          </a:p>
          <a:p>
            <a:endParaRPr lang="en-US" dirty="0"/>
          </a:p>
          <a:p>
            <a:r>
              <a:rPr lang="en-US" dirty="0"/>
              <a:t>Chris Volinsky</a:t>
            </a:r>
          </a:p>
          <a:p>
            <a:r>
              <a:rPr lang="en-US" dirty="0"/>
              <a:t>NYU Stern School of Business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14D675-817C-D2B8-A095-F0294E39F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504" y="3429000"/>
            <a:ext cx="4823791" cy="2717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E21C70-451C-1E13-E7BA-AC7E0D7494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31504" y="3429000"/>
            <a:ext cx="4823791" cy="27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12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86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41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9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24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95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4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2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89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6605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116E0C90-514F-E1AB-C247-966E1AD79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  <p:pic>
        <p:nvPicPr>
          <p:cNvPr id="5" name="Picture 4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6B7B0BB6-8999-8080-856C-58461773B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95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75125-7C05-15FA-5541-A1CBF69CEB14}"/>
              </a:ext>
            </a:extLst>
          </p:cNvPr>
          <p:cNvSpPr txBox="1">
            <a:spLocks/>
          </p:cNvSpPr>
          <p:nvPr/>
        </p:nvSpPr>
        <p:spPr bwMode="auto">
          <a:xfrm>
            <a:off x="0" y="1454154"/>
            <a:ext cx="9144000" cy="1336671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ClrTx/>
              <a:buNone/>
            </a:pP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4B56B-BD9C-8550-2E67-7573EFC8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995" y="4554495"/>
            <a:ext cx="2720009" cy="15322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056C3-2019-B406-B923-FB0A68BB94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357" y="1769441"/>
            <a:ext cx="3478626" cy="9144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106325358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0C1E545A-8684-E274-1BDD-2502E7C0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9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23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73709BB1-05FC-92CD-8075-AC4198D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6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39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1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9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1899"/>
            <a:ext cx="8229600" cy="481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29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129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4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60059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finviz.com/" TargetMode="External"/><Relationship Id="rId5" Type="http://schemas.openxmlformats.org/officeDocument/2006/relationships/hyperlink" Target="https://www.nytimes.com/interactive/2023/us/2023-year-in-graphics.html" TargetMode="Externa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FC07-3828-6FDB-8B93-EA871DD29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32553"/>
            <a:ext cx="7772400" cy="1470025"/>
          </a:xfrm>
        </p:spPr>
        <p:txBody>
          <a:bodyPr/>
          <a:lstStyle/>
          <a:p>
            <a:r>
              <a:rPr lang="en-US" dirty="0"/>
              <a:t>Topic 3 – Exploratory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75E86-3AC1-27FE-A80E-914C9B637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Statistics and Data Analysis</a:t>
            </a:r>
          </a:p>
          <a:p>
            <a:r>
              <a:rPr lang="en-US" sz="1800" dirty="0"/>
              <a:t>COR1-GB.1305</a:t>
            </a:r>
          </a:p>
          <a:p>
            <a:r>
              <a:rPr lang="en-US" dirty="0"/>
              <a:t>Prof: Chris </a:t>
            </a:r>
            <a:r>
              <a:rPr lang="en-US" dirty="0" err="1"/>
              <a:t>Volinsky</a:t>
            </a:r>
            <a:endParaRPr lang="en-US" dirty="0"/>
          </a:p>
          <a:p>
            <a:r>
              <a:rPr lang="en-US" dirty="0"/>
              <a:t>NYU Stern:  Fall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F9755-800C-BAA7-9886-5018A613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CE4CE-A922-5EFC-E477-5C4571524104}"/>
              </a:ext>
            </a:extLst>
          </p:cNvPr>
          <p:cNvSpPr txBox="1"/>
          <p:nvPr/>
        </p:nvSpPr>
        <p:spPr>
          <a:xfrm>
            <a:off x="-1557867" y="2483556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828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358422" y="113527"/>
            <a:ext cx="8229600" cy="68548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Feature Types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1154" y="912541"/>
            <a:ext cx="8396868" cy="5032917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Numeric: anything where calculations are meaningful</a:t>
            </a:r>
          </a:p>
          <a:p>
            <a:pPr lvl="1">
              <a:defRPr/>
            </a:pPr>
            <a:r>
              <a:rPr lang="en-US" dirty="0"/>
              <a:t>Numbers (that mean numbers)</a:t>
            </a:r>
          </a:p>
          <a:p>
            <a:pPr lvl="1">
              <a:defRPr/>
            </a:pPr>
            <a:r>
              <a:rPr lang="en-US" dirty="0"/>
              <a:t>Dates (that look like numbers …)</a:t>
            </a:r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Categorical/Nominal: cannot do meaningful calculations</a:t>
            </a:r>
          </a:p>
          <a:p>
            <a:pPr lvl="1">
              <a:defRPr/>
            </a:pPr>
            <a:r>
              <a:rPr lang="en-US" dirty="0"/>
              <a:t>Multi-valued</a:t>
            </a:r>
          </a:p>
          <a:p>
            <a:pPr lvl="1">
              <a:defRPr/>
            </a:pPr>
            <a:r>
              <a:rPr lang="en-US" dirty="0"/>
              <a:t>Might have numeric labels! </a:t>
            </a:r>
          </a:p>
          <a:p>
            <a:pPr lvl="1">
              <a:defRPr/>
            </a:pPr>
            <a:r>
              <a:rPr lang="en-US" dirty="0"/>
              <a:t>Ordinal – where categories are ordered</a:t>
            </a:r>
          </a:p>
          <a:p>
            <a:pPr lvl="2">
              <a:defRPr/>
            </a:pPr>
            <a:r>
              <a:rPr lang="en-US" dirty="0"/>
              <a:t>Ordinal: Income (A: 0-50k; B: 50k-100k; C: 100k-500k; D: &gt; 500k)</a:t>
            </a:r>
          </a:p>
          <a:p>
            <a:pPr lvl="2">
              <a:defRPr/>
            </a:pPr>
            <a:r>
              <a:rPr lang="en-US" dirty="0"/>
              <a:t>Nominal: </a:t>
            </a:r>
            <a:r>
              <a:rPr lang="en-US" dirty="0" err="1"/>
              <a:t>EyeColor</a:t>
            </a:r>
            <a:r>
              <a:rPr lang="en-US" dirty="0"/>
              <a:t> (</a:t>
            </a:r>
            <a:r>
              <a:rPr lang="en-US" dirty="0" err="1"/>
              <a:t>A:Blue</a:t>
            </a:r>
            <a:r>
              <a:rPr lang="en-US" dirty="0"/>
              <a:t>; B=Brown; C=Green; D=Other)</a:t>
            </a:r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Binary (special case of categorical):</a:t>
            </a:r>
          </a:p>
          <a:p>
            <a:pPr lvl="1">
              <a:defRPr/>
            </a:pPr>
            <a:r>
              <a:rPr lang="en-US" dirty="0"/>
              <a:t>Two possible values, in particular 0/1</a:t>
            </a:r>
          </a:p>
          <a:p>
            <a:pPr marL="342900" lvl="1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 err="1"/>
              <a:t>Datestamps</a:t>
            </a:r>
            <a:endParaRPr lang="en-US" dirty="0"/>
          </a:p>
          <a:p>
            <a:pPr lvl="1">
              <a:defRPr/>
            </a:pPr>
            <a:r>
              <a:rPr lang="en-US" dirty="0"/>
              <a:t>Beware of format! </a:t>
            </a:r>
          </a:p>
          <a:p>
            <a:pPr lvl="1">
              <a:defRPr/>
            </a:pPr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import datetime</a:t>
            </a:r>
            <a:r>
              <a:rPr lang="en-US" dirty="0"/>
              <a:t> for date calculations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73AFA-2A38-510D-97B8-2A59864051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 descr="programmer meme">
            <a:extLst>
              <a:ext uri="{FF2B5EF4-FFF2-40B4-BE49-F238E27FC236}">
                <a16:creationId xmlns:a16="http://schemas.microsoft.com/office/drawing/2014/main" id="{DBC97133-79C7-39F1-1738-17A43EFFD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753" y="311443"/>
            <a:ext cx="1838093" cy="183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code with green and black text&#10;&#10;Description automatically generated">
            <a:extLst>
              <a:ext uri="{FF2B5EF4-FFF2-40B4-BE49-F238E27FC236}">
                <a16:creationId xmlns:a16="http://schemas.microsoft.com/office/drawing/2014/main" id="{7ECCA72A-8C5A-52E8-F330-BF8934936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578" y="4105461"/>
            <a:ext cx="3749852" cy="12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7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can get messy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About</a:t>
            </a:r>
          </a:p>
          <a:p>
            <a:pPr lvl="1"/>
            <a:r>
              <a:rPr lang="en-US" dirty="0"/>
              <a:t>Names</a:t>
            </a:r>
          </a:p>
          <a:p>
            <a:pPr lvl="1"/>
            <a:r>
              <a:rPr lang="en-US" dirty="0"/>
              <a:t>Social Security numbers</a:t>
            </a:r>
          </a:p>
          <a:p>
            <a:pPr lvl="1"/>
            <a:r>
              <a:rPr lang="en-US" dirty="0"/>
              <a:t>Credit ratings </a:t>
            </a:r>
          </a:p>
          <a:p>
            <a:pPr lvl="1"/>
            <a:r>
              <a:rPr lang="en-US" dirty="0"/>
              <a:t>Zip codes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/>
              <a:t>Images, sound</a:t>
            </a:r>
          </a:p>
          <a:p>
            <a:pPr lvl="1"/>
            <a:r>
              <a:rPr lang="en-US" dirty="0"/>
              <a:t>SIC industry codes</a:t>
            </a:r>
          </a:p>
          <a:p>
            <a:endParaRPr lang="en-US" dirty="0"/>
          </a:p>
          <a:p>
            <a:r>
              <a:rPr lang="en-US" dirty="0"/>
              <a:t>You need to make sure that your software recognizes the right data type</a:t>
            </a:r>
          </a:p>
          <a:p>
            <a:pPr lvl="1"/>
            <a:r>
              <a:rPr lang="en-US" dirty="0"/>
              <a:t>Make numbers look like numbers</a:t>
            </a:r>
          </a:p>
          <a:p>
            <a:pPr lvl="1"/>
            <a:r>
              <a:rPr lang="en-US" dirty="0"/>
              <a:t>Make categorical NOT look like numbers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2F27C8E-632E-435E-8D7A-E81F227BC0D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98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C6BE-26C7-DB6F-98AC-CC74FC393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C1402-A9CB-1021-3E3B-CFE9A7624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43" y="865738"/>
            <a:ext cx="4998920" cy="5992261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Example: Home prices in Boston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Looking at data in Python:</a:t>
            </a:r>
          </a:p>
          <a:p>
            <a:r>
              <a:rPr lang="en-US" sz="1800" dirty="0"/>
              <a:t>Ideally data can be input as a .csv file</a:t>
            </a:r>
          </a:p>
          <a:p>
            <a:pPr lvl="1"/>
            <a:r>
              <a:rPr lang="en-US" sz="1600" dirty="0"/>
              <a:t>Make sure no commas!</a:t>
            </a:r>
          </a:p>
          <a:p>
            <a:r>
              <a:rPr lang="en-US" sz="1800" dirty="0"/>
              <a:t>Use tools for initial manipulation of data</a:t>
            </a:r>
          </a:p>
          <a:p>
            <a:pPr lvl="1"/>
            <a:r>
              <a:rPr lang="en-US" sz="1600" dirty="0"/>
              <a:t>Renaming variables (.rename)</a:t>
            </a:r>
          </a:p>
          <a:p>
            <a:pPr lvl="1"/>
            <a:r>
              <a:rPr lang="en-US" sz="1600" dirty="0"/>
              <a:t>Viewing slices of data (.loc and .</a:t>
            </a:r>
            <a:r>
              <a:rPr lang="en-US" sz="1600" dirty="0" err="1"/>
              <a:t>iloc</a:t>
            </a:r>
            <a:r>
              <a:rPr lang="en-US" sz="1600" dirty="0"/>
              <a:t>) </a:t>
            </a:r>
          </a:p>
          <a:p>
            <a:pPr lvl="1"/>
            <a:r>
              <a:rPr lang="en-US" sz="1600" dirty="0"/>
              <a:t>Summaries of variables (.info and .describe)</a:t>
            </a:r>
          </a:p>
          <a:p>
            <a:pPr lvl="1"/>
            <a:r>
              <a:rPr lang="en-US" sz="1600" dirty="0"/>
              <a:t>Categorical variables (.</a:t>
            </a:r>
            <a:r>
              <a:rPr lang="en-US" sz="1600" dirty="0" err="1"/>
              <a:t>value_counts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Exploring data (.head, .tail)</a:t>
            </a:r>
          </a:p>
          <a:p>
            <a:pPr lvl="1"/>
            <a:r>
              <a:rPr lang="en-US" sz="1600" dirty="0"/>
              <a:t>Merging and splitting attributes (.</a:t>
            </a:r>
            <a:r>
              <a:rPr lang="en-US" sz="1600" dirty="0" err="1"/>
              <a:t>concat</a:t>
            </a:r>
            <a:r>
              <a:rPr lang="en-US" sz="1600" dirty="0"/>
              <a:t>, .split, other text tools)</a:t>
            </a:r>
          </a:p>
          <a:p>
            <a:r>
              <a:rPr lang="en-US" sz="1800" dirty="0"/>
              <a:t>Can use sampling if data is too large (.sample)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Play around with it!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841AA-FE1E-E6DF-7482-2C3787CF74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B860B-1788-4F80-35D8-3DBC61DC2D3A}"/>
              </a:ext>
            </a:extLst>
          </p:cNvPr>
          <p:cNvSpPr txBox="1"/>
          <p:nvPr/>
        </p:nvSpPr>
        <p:spPr>
          <a:xfrm>
            <a:off x="5020179" y="918570"/>
            <a:ext cx="1664706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Shmueli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Ch2.4</a:t>
            </a:r>
          </a:p>
        </p:txBody>
      </p:sp>
      <p:pic>
        <p:nvPicPr>
          <p:cNvPr id="7" name="Picture 6" descr="A screenshot of a data sheet&#10;&#10;Description automatically generated">
            <a:extLst>
              <a:ext uri="{FF2B5EF4-FFF2-40B4-BE49-F238E27FC236}">
                <a16:creationId xmlns:a16="http://schemas.microsoft.com/office/drawing/2014/main" id="{37B536A2-1182-CC7E-D5B8-577DD2427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48" y="1589049"/>
            <a:ext cx="3871709" cy="39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9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6682-62EC-5C1F-5055-98F6637A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C1578-2F32-24B4-9077-E2A4A180B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2764"/>
            <a:ext cx="8229600" cy="4814202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Lets say we wanted to study impact of diet type on Cholesterol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90B21-C21F-FBFC-25B0-9E52D22EB1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80E730-01ED-F7AF-7679-029D2939D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142159"/>
              </p:ext>
            </p:extLst>
          </p:nvPr>
        </p:nvGraphicFramePr>
        <p:xfrm>
          <a:off x="457201" y="1552835"/>
          <a:ext cx="4340577" cy="2657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59">
                  <a:extLst>
                    <a:ext uri="{9D8B030D-6E8A-4147-A177-3AD203B41FA5}">
                      <a16:colId xmlns:a16="http://schemas.microsoft.com/office/drawing/2014/main" val="3980559937"/>
                    </a:ext>
                  </a:extLst>
                </a:gridCol>
                <a:gridCol w="1446859">
                  <a:extLst>
                    <a:ext uri="{9D8B030D-6E8A-4147-A177-3AD203B41FA5}">
                      <a16:colId xmlns:a16="http://schemas.microsoft.com/office/drawing/2014/main" val="2064854923"/>
                    </a:ext>
                  </a:extLst>
                </a:gridCol>
                <a:gridCol w="1446859">
                  <a:extLst>
                    <a:ext uri="{9D8B030D-6E8A-4147-A177-3AD203B41FA5}">
                      <a16:colId xmlns:a16="http://schemas.microsoft.com/office/drawing/2014/main" val="1791774329"/>
                    </a:ext>
                  </a:extLst>
                </a:gridCol>
              </a:tblGrid>
              <a:tr h="379703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Cholesterol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785830"/>
                  </a:ext>
                </a:extLst>
              </a:tr>
              <a:tr h="379703">
                <a:tc>
                  <a:txBody>
                    <a:bodyPr/>
                    <a:lstStyle/>
                    <a:p>
                      <a:r>
                        <a:rPr lang="en-US" dirty="0"/>
                        <a:t>Alberto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Vegetarian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844048"/>
                  </a:ext>
                </a:extLst>
              </a:tr>
              <a:tr h="379703">
                <a:tc>
                  <a:txBody>
                    <a:bodyPr/>
                    <a:lstStyle/>
                    <a:p>
                      <a:r>
                        <a:rPr lang="en-US" dirty="0"/>
                        <a:t>Becky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8506"/>
                  </a:ext>
                </a:extLst>
              </a:tr>
              <a:tr h="379703">
                <a:tc>
                  <a:txBody>
                    <a:bodyPr/>
                    <a:lstStyle/>
                    <a:p>
                      <a:r>
                        <a:rPr lang="en-US" dirty="0"/>
                        <a:t>Callie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Omnivore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85380"/>
                  </a:ext>
                </a:extLst>
              </a:tr>
              <a:tr h="379703">
                <a:tc>
                  <a:txBody>
                    <a:bodyPr/>
                    <a:lstStyle/>
                    <a:p>
                      <a:r>
                        <a:rPr lang="en-US" dirty="0" err="1"/>
                        <a:t>Daneyah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Pesca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106487"/>
                  </a:ext>
                </a:extLst>
              </a:tr>
              <a:tr h="379703">
                <a:tc>
                  <a:txBody>
                    <a:bodyPr/>
                    <a:lstStyle/>
                    <a:p>
                      <a:r>
                        <a:rPr lang="en-US" dirty="0"/>
                        <a:t>Erica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Omnivore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705406"/>
                  </a:ext>
                </a:extLst>
              </a:tr>
              <a:tr h="379703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04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51DF13F-9614-A019-866D-4A8438F50D65}"/>
              </a:ext>
            </a:extLst>
          </p:cNvPr>
          <p:cNvSpPr txBox="1"/>
          <p:nvPr/>
        </p:nvSpPr>
        <p:spPr>
          <a:xfrm>
            <a:off x="5220423" y="1650062"/>
            <a:ext cx="2230244" cy="189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Four types: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Vegan (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Vegetarian (Vg)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Pescatarian (P)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Omnivore (O)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3F312B-583A-2588-25DA-DA05E44095BB}"/>
              </a:ext>
            </a:extLst>
          </p:cNvPr>
          <p:cNvSpPr txBox="1"/>
          <p:nvPr/>
        </p:nvSpPr>
        <p:spPr>
          <a:xfrm>
            <a:off x="345688" y="4561948"/>
            <a:ext cx="8341112" cy="729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methods (like regression) you need to re-code this variable as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 (0,1)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indicator variables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(also called dummy variables)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3C15E-3455-5BFD-AB6E-FD8D84F00C79}"/>
              </a:ext>
            </a:extLst>
          </p:cNvPr>
          <p:cNvSpPr txBox="1"/>
          <p:nvPr/>
        </p:nvSpPr>
        <p:spPr>
          <a:xfrm>
            <a:off x="345688" y="5338870"/>
            <a:ext cx="8341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a categorical variable with k levels, you should create k-1 indicators</a:t>
            </a:r>
            <a:endParaRPr lang="en-US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CEB29-FD98-C919-CA43-E1D63BA36F5B}"/>
              </a:ext>
            </a:extLst>
          </p:cNvPr>
          <p:cNvSpPr txBox="1"/>
          <p:nvPr/>
        </p:nvSpPr>
        <p:spPr>
          <a:xfrm>
            <a:off x="3530391" y="6051305"/>
            <a:ext cx="4326826" cy="5232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b="1" i="0" dirty="0" err="1">
                <a:effectLst/>
                <a:latin typeface="Lucida Console" panose="020B0609040504020204" pitchFamily="49" charset="0"/>
              </a:rPr>
              <a:t>pandas.get_dummies</a:t>
            </a:r>
            <a:r>
              <a:rPr lang="en-US" sz="1400" b="1" dirty="0">
                <a:latin typeface="Lucida Console" panose="020B0609040504020204" pitchFamily="49" charset="0"/>
              </a:rPr>
              <a:t>  (</a:t>
            </a:r>
            <a:r>
              <a:rPr lang="en-US" sz="1400" b="1" dirty="0" err="1">
                <a:latin typeface="Lucida Console" panose="020B0609040504020204" pitchFamily="49" charset="0"/>
              </a:rPr>
              <a:t>drop_first</a:t>
            </a:r>
            <a:r>
              <a:rPr lang="en-US" sz="1400" b="1" dirty="0">
                <a:latin typeface="Lucida Console" panose="020B0609040504020204" pitchFamily="49" charset="0"/>
              </a:rPr>
              <a:t>=TRUE)</a:t>
            </a:r>
            <a:br>
              <a:rPr lang="en-US" sz="1400" b="1" i="0" dirty="0">
                <a:effectLst/>
                <a:latin typeface="Lucida Console" panose="020B0609040504020204" pitchFamily="49" charset="0"/>
              </a:rPr>
            </a:br>
            <a:r>
              <a:rPr lang="en-US" sz="1400" b="1" i="0" dirty="0" err="1">
                <a:effectLst/>
                <a:latin typeface="Lucida Console" panose="020B0609040504020204" pitchFamily="49" charset="0"/>
              </a:rPr>
              <a:t>sklearn.preprocessing</a:t>
            </a:r>
            <a:r>
              <a:rPr lang="en-US" sz="1400" b="1" dirty="0" err="1">
                <a:latin typeface="Lucida Console" panose="020B0609040504020204" pitchFamily="49" charset="0"/>
              </a:rPr>
              <a:t>.</a:t>
            </a:r>
            <a:r>
              <a:rPr lang="en-US" sz="1400" b="1" i="0" dirty="0" err="1">
                <a:effectLst/>
                <a:latin typeface="Lucida Console" panose="020B0609040504020204" pitchFamily="49" charset="0"/>
              </a:rPr>
              <a:t>OneHotEncoder</a:t>
            </a:r>
            <a:r>
              <a:rPr lang="en-US" sz="1400" b="1" i="0" dirty="0">
                <a:effectLst/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893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560F-C067-BA78-6A00-980F88A4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CADEC-2087-8AB2-C0F0-FD8E7C0A6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802217" cy="1164710"/>
          </a:xfrm>
        </p:spPr>
        <p:txBody>
          <a:bodyPr/>
          <a:lstStyle/>
          <a:p>
            <a:r>
              <a:rPr lang="en-US" dirty="0"/>
              <a:t>Another issue with categorical variables: there can be too many levels</a:t>
            </a:r>
          </a:p>
          <a:p>
            <a:r>
              <a:rPr lang="en-US" dirty="0"/>
              <a:t>May want to transform to top levels + “other”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85731-239E-80CD-AA96-4A8E6A7205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screenshot of a table with numbers&#10;&#10;Description automatically generated">
            <a:extLst>
              <a:ext uri="{FF2B5EF4-FFF2-40B4-BE49-F238E27FC236}">
                <a16:creationId xmlns:a16="http://schemas.microsoft.com/office/drawing/2014/main" id="{F95A2CF0-30ED-3939-89C9-7C9A2F376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83" y="2101071"/>
            <a:ext cx="3091070" cy="4620404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3FC235C-AFC5-9379-81D7-A82D60C136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4421920"/>
              </p:ext>
            </p:extLst>
          </p:nvPr>
        </p:nvGraphicFramePr>
        <p:xfrm>
          <a:off x="4358308" y="3865175"/>
          <a:ext cx="3608205" cy="2118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8F9C389-95DA-0D4F-ABE8-A6C99747BA5E}"/>
              </a:ext>
            </a:extLst>
          </p:cNvPr>
          <p:cNvSpPr txBox="1"/>
          <p:nvPr/>
        </p:nvSpPr>
        <p:spPr>
          <a:xfrm>
            <a:off x="4606788" y="2507822"/>
            <a:ext cx="3483965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most relevant to the business context of the analysis?</a:t>
            </a:r>
          </a:p>
        </p:txBody>
      </p:sp>
    </p:spTree>
    <p:extLst>
      <p:ext uri="{BB962C8B-B14F-4D97-AF65-F5344CB8AC3E}">
        <p14:creationId xmlns:p14="http://schemas.microsoft.com/office/powerpoint/2010/main" val="486276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E6E6D-E493-3054-611C-EA3522AD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0E77E-4FF1-CAFB-D249-82DAC7D1E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21899"/>
            <a:ext cx="8613423" cy="4814202"/>
          </a:xfrm>
        </p:spPr>
        <p:txBody>
          <a:bodyPr/>
          <a:lstStyle/>
          <a:p>
            <a:r>
              <a:rPr lang="en-US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Outliers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are observations that are far from the mean, and fall outside the range of most of the data</a:t>
            </a:r>
          </a:p>
          <a:p>
            <a:endParaRPr lang="en-US" sz="2400" dirty="0"/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found via visualization or simple sorting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Outliers typically are attributable to one of the following causes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measurement is observed, recorded, or entered into the computer incorrectly.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measurement comes from a different population.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measurement is correct but represents a rare (chance) event.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9E120-9A92-7B2F-18E8-05B6F73E0448}"/>
              </a:ext>
            </a:extLst>
          </p:cNvPr>
          <p:cNvSpPr txBox="1"/>
          <p:nvPr/>
        </p:nvSpPr>
        <p:spPr>
          <a:xfrm>
            <a:off x="879999" y="5407486"/>
            <a:ext cx="7588213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Outliers should always be considered and inspected to see if they are “real” or some artifact of data collection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37872-C11A-2B0C-CC73-3ADFC25D7E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3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A8FA9-3394-8350-51C5-4F3AE6BB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054EB-9B6D-E497-61AF-4D15CEACC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5787483" cy="4814202"/>
          </a:xfrm>
        </p:spPr>
        <p:txBody>
          <a:bodyPr/>
          <a:lstStyle/>
          <a:p>
            <a:pPr marL="0" indent="0">
              <a:buNone/>
            </a:pPr>
            <a:r>
              <a:rPr lang="en-US" sz="1800" kern="1200" dirty="0"/>
              <a:t>Missing Data: Data points that are not recorded or are absent in the dataset.  </a:t>
            </a:r>
          </a:p>
          <a:p>
            <a:pPr lvl="1"/>
            <a:r>
              <a:rPr lang="en-US" sz="1600" kern="1200" dirty="0"/>
              <a:t>Can be represented by “.” “NA” “99” “-1” etc.  </a:t>
            </a:r>
          </a:p>
          <a:p>
            <a:pPr lvl="1"/>
            <a:r>
              <a:rPr lang="en-US" sz="1600" kern="1200" dirty="0"/>
              <a:t>Python uses “</a:t>
            </a:r>
            <a:r>
              <a:rPr lang="en-US" sz="1600" kern="1200" dirty="0" err="1"/>
              <a:t>NaN</a:t>
            </a:r>
            <a:r>
              <a:rPr lang="en-US" sz="1600" kern="1200" dirty="0"/>
              <a:t>” </a:t>
            </a:r>
          </a:p>
          <a:p>
            <a:pPr lvl="1"/>
            <a:endParaRPr lang="en-US" sz="1600" kern="1200" dirty="0"/>
          </a:p>
          <a:p>
            <a:pPr marL="0" indent="0">
              <a:buNone/>
            </a:pPr>
            <a:r>
              <a:rPr lang="en-US" sz="1800" kern="1200" dirty="0"/>
              <a:t>Reasons for missing data</a:t>
            </a:r>
          </a:p>
          <a:p>
            <a:pPr lvl="1"/>
            <a:r>
              <a:rPr lang="en-US" sz="1600" kern="1200" dirty="0"/>
              <a:t>data entry errors, </a:t>
            </a:r>
          </a:p>
          <a:p>
            <a:pPr lvl="1"/>
            <a:r>
              <a:rPr lang="en-US" sz="1600" kern="1200" dirty="0"/>
              <a:t>non-responses in surveys</a:t>
            </a:r>
          </a:p>
          <a:p>
            <a:pPr lvl="1"/>
            <a:r>
              <a:rPr lang="en-US" sz="1600" kern="1200" dirty="0"/>
              <a:t>system errors, etc.</a:t>
            </a:r>
          </a:p>
          <a:p>
            <a:pPr lvl="1"/>
            <a:endParaRPr lang="en-US" sz="1600" kern="1200" dirty="0"/>
          </a:p>
          <a:p>
            <a:pPr marL="0" indent="0">
              <a:buNone/>
            </a:pPr>
            <a:r>
              <a:rPr lang="en-US" sz="1800" kern="1200" dirty="0"/>
              <a:t>Why Identifying Missing Values is Crucial</a:t>
            </a:r>
          </a:p>
          <a:p>
            <a:pPr lvl="1"/>
            <a:r>
              <a:rPr lang="en-US" sz="1600" kern="1200" dirty="0"/>
              <a:t>Data Integrity: Missing values can lead to biased or invalid results, affecting business decisions.</a:t>
            </a:r>
          </a:p>
          <a:p>
            <a:pPr lvl="1"/>
            <a:r>
              <a:rPr lang="en-US" sz="1600" kern="1200" dirty="0"/>
              <a:t>Quality Analysis: Ensures the quality and accuracy of the dataset, crucial for reliable analytics.</a:t>
            </a:r>
          </a:p>
          <a:p>
            <a:pPr lvl="1"/>
            <a:r>
              <a:rPr lang="en-US" sz="1600" kern="1200" dirty="0"/>
              <a:t>Model Performance: Some machine learning algorithms do not work well with missing data, affecting predictive accuracy.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68FA2-5F7E-35F6-7A83-05B1EB45A9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B6706-F7DF-3E46-D78E-EA2680E12E1B}"/>
              </a:ext>
            </a:extLst>
          </p:cNvPr>
          <p:cNvSpPr txBox="1"/>
          <p:nvPr/>
        </p:nvSpPr>
        <p:spPr>
          <a:xfrm>
            <a:off x="6222380" y="2532238"/>
            <a:ext cx="2464420" cy="115108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Pandas functions:</a:t>
            </a:r>
          </a:p>
          <a:p>
            <a:pPr>
              <a:buNone/>
            </a:pPr>
            <a:r>
              <a:rPr lang="en-US" sz="1400" b="0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isnull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(), </a:t>
            </a:r>
            <a:r>
              <a:rPr lang="en-US" sz="1400" b="0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notnull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():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detect missing values.</a:t>
            </a:r>
          </a:p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3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6A4D8-3612-AC17-6B19-57F00E31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476250"/>
          </a:xfrm>
        </p:spPr>
        <p:txBody>
          <a:bodyPr/>
          <a:lstStyle/>
          <a:p>
            <a:r>
              <a:rPr lang="en-US" dirty="0"/>
              <a:t>Strategies for 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871B8-AA7A-CAD5-EAAC-499FA95F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480" y="876933"/>
            <a:ext cx="5341434" cy="4814202"/>
          </a:xfrm>
        </p:spPr>
        <p:txBody>
          <a:bodyPr/>
          <a:lstStyle/>
          <a:p>
            <a:pPr marL="0" indent="0">
              <a:buNone/>
            </a:pPr>
            <a:r>
              <a:rPr lang="en-US" sz="1800" kern="1200" dirty="0"/>
              <a:t>Deletion Methods:</a:t>
            </a:r>
          </a:p>
          <a:p>
            <a:r>
              <a:rPr lang="en-US" sz="1800" kern="1200" dirty="0"/>
              <a:t>Listwise Deletion: Remove entire rows where any value is missing.</a:t>
            </a:r>
          </a:p>
          <a:p>
            <a:r>
              <a:rPr lang="en-US" sz="1800" kern="1200" dirty="0"/>
              <a:t>Pairwise Deletion: Use available data, ignoring cases where data is missing.</a:t>
            </a:r>
          </a:p>
          <a:p>
            <a:pPr marL="0" indent="0">
              <a:buNone/>
            </a:pPr>
            <a:endParaRPr lang="en-US" sz="1800" kern="1200" dirty="0"/>
          </a:p>
          <a:p>
            <a:pPr marL="0" indent="0">
              <a:buNone/>
            </a:pPr>
            <a:endParaRPr lang="en-US" sz="1800" kern="1200" dirty="0"/>
          </a:p>
          <a:p>
            <a:pPr marL="0" indent="0">
              <a:buNone/>
            </a:pPr>
            <a:r>
              <a:rPr lang="en-US" sz="1800" kern="1200" dirty="0"/>
              <a:t>Imputation Methods:</a:t>
            </a:r>
          </a:p>
          <a:p>
            <a:r>
              <a:rPr lang="en-US" sz="1800" kern="1200" dirty="0"/>
              <a:t>Mean/Median/Mode Imputation: </a:t>
            </a:r>
          </a:p>
          <a:p>
            <a:pPr lvl="1"/>
            <a:r>
              <a:rPr lang="en-US" sz="1600" kern="1200" dirty="0"/>
              <a:t>Replace missing values with mean, median, or mode of the column.</a:t>
            </a:r>
          </a:p>
          <a:p>
            <a:r>
              <a:rPr lang="en-US" sz="1800" kern="1200" dirty="0"/>
              <a:t>Predictive Modeling: </a:t>
            </a:r>
          </a:p>
          <a:p>
            <a:pPr lvl="1"/>
            <a:r>
              <a:rPr lang="en-US" sz="1600" kern="1200" dirty="0"/>
              <a:t>Use algorithms like regression or k-nearest neighbors to predict and fill missing values.</a:t>
            </a:r>
          </a:p>
          <a:p>
            <a:r>
              <a:rPr lang="en-US" sz="1800" kern="1200" dirty="0"/>
              <a:t>Multiple Imputation: </a:t>
            </a:r>
          </a:p>
          <a:p>
            <a:pPr lvl="1"/>
            <a:r>
              <a:rPr lang="en-US" sz="1600" kern="1200" dirty="0"/>
              <a:t>A more advanced technique that imputes values multiple times to account for the uncertainty of missing data.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4D9FC-8E9B-9FCF-FD96-99B99A3D5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367B6-84C7-DDCC-2634-6F55ECE5A080}"/>
              </a:ext>
            </a:extLst>
          </p:cNvPr>
          <p:cNvSpPr txBox="1"/>
          <p:nvPr/>
        </p:nvSpPr>
        <p:spPr>
          <a:xfrm>
            <a:off x="6463987" y="1175924"/>
            <a:ext cx="2133601" cy="453047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Pandas functions</a:t>
            </a:r>
          </a:p>
          <a:p>
            <a:pPr marL="285750" indent="-285750"/>
            <a:r>
              <a:rPr lang="en-US" sz="1400" b="0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dropna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():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drop rows or columns with missing values.</a:t>
            </a:r>
          </a:p>
          <a:p>
            <a:pPr marL="285750" indent="-285750"/>
            <a:r>
              <a:rPr lang="en-US" sz="1400" b="0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fillna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():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fill missing values with a specific value or method (mean, median, etc.)</a:t>
            </a:r>
          </a:p>
          <a:p>
            <a:pPr marL="285750" indent="-285750"/>
            <a:endParaRPr lang="en-US" sz="1400" dirty="0">
              <a:solidFill>
                <a:srgbClr val="37415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r>
              <a:rPr lang="en-US" sz="1400" b="0" i="0" dirty="0" err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SciKitLearn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285750" indent="-285750"/>
            <a:r>
              <a:rPr lang="en-US" sz="1400" b="0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SimpleImputer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Basic imputation strategies</a:t>
            </a:r>
          </a:p>
          <a:p>
            <a:pPr marL="285750" indent="-285750"/>
            <a:r>
              <a:rPr lang="en-US" sz="1400" b="0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IterativeImputer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Modelling based imputation</a:t>
            </a:r>
          </a:p>
          <a:p>
            <a:pPr marL="285750" indent="-285750"/>
            <a:endParaRPr lang="en-US" sz="1400" b="0" i="0" dirty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74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1DC7B8-712B-5C05-F6B1-7BA58A0C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3297A-C9D0-E2CD-1B7B-FFB5C6F7E9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2773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45C49-EE31-69C4-C94F-7F55355E5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550" y="1249478"/>
            <a:ext cx="3680134" cy="4716424"/>
          </a:xfrm>
        </p:spPr>
        <p:txBody>
          <a:bodyPr/>
          <a:lstStyle/>
          <a:p>
            <a:r>
              <a:rPr lang="en-US" dirty="0"/>
              <a:t>Infographics</a:t>
            </a:r>
          </a:p>
          <a:p>
            <a:pPr lvl="1"/>
            <a:r>
              <a:rPr lang="en-US" dirty="0"/>
              <a:t>Infographics use clever layouts and tools to portray data in a way that is appealing to a casual viewer</a:t>
            </a:r>
          </a:p>
          <a:p>
            <a:pPr lvl="1"/>
            <a:r>
              <a:rPr lang="en-US" dirty="0"/>
              <a:t>Enhanced by well designed graphic design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26BE0-69A2-6DDA-7422-895E17496C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 descr="Data visualization showing a population breakdown of the world's countries in 2022">
            <a:extLst>
              <a:ext uri="{FF2B5EF4-FFF2-40B4-BE49-F238E27FC236}">
                <a16:creationId xmlns:a16="http://schemas.microsoft.com/office/drawing/2014/main" id="{1052F983-F851-64F0-48DE-0E8F029FD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72" y="136525"/>
            <a:ext cx="4200479" cy="649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03E02C-B26C-5904-4F63-1052DAB0D43E}"/>
              </a:ext>
            </a:extLst>
          </p:cNvPr>
          <p:cNvSpPr txBox="1"/>
          <p:nvPr/>
        </p:nvSpPr>
        <p:spPr>
          <a:xfrm>
            <a:off x="3093602" y="6226530"/>
            <a:ext cx="5593198" cy="24622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</a:t>
            </a:r>
            <a:r>
              <a:rPr lang="en-US" sz="1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www.visualcapitalist.com</a:t>
            </a: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/visualized-the-worlds-population-at-8-billion/#</a:t>
            </a:r>
            <a:r>
              <a:rPr lang="en-US" sz="1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google_vignette</a:t>
            </a:r>
            <a:endParaRPr lang="en-US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2BCA8DF-7C63-0521-E449-C27466084017}"/>
              </a:ext>
            </a:extLst>
          </p:cNvPr>
          <p:cNvSpPr txBox="1">
            <a:spLocks/>
          </p:cNvSpPr>
          <p:nvPr/>
        </p:nvSpPr>
        <p:spPr bwMode="auto">
          <a:xfrm>
            <a:off x="-360556" y="136525"/>
            <a:ext cx="5768898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ClrTx/>
              <a:buNone/>
            </a:pPr>
            <a:r>
              <a:rPr lang="en-US" kern="0" dirty="0"/>
              <a:t>Data Visualization Types</a:t>
            </a:r>
          </a:p>
        </p:txBody>
      </p:sp>
    </p:spTree>
    <p:extLst>
      <p:ext uri="{BB962C8B-B14F-4D97-AF65-F5344CB8AC3E}">
        <p14:creationId xmlns:p14="http://schemas.microsoft.com/office/powerpoint/2010/main" val="789651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04A3CE-8242-4C8E-22CA-FA2520BF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programmer meme">
            <a:extLst>
              <a:ext uri="{FF2B5EF4-FFF2-40B4-BE49-F238E27FC236}">
                <a16:creationId xmlns:a16="http://schemas.microsoft.com/office/drawing/2014/main" id="{EF0BB2BF-44B6-B013-BFAD-92C345ECB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246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45C49-EE31-69C4-C94F-7F55355E5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549" y="894219"/>
            <a:ext cx="8107168" cy="1067895"/>
          </a:xfrm>
        </p:spPr>
        <p:txBody>
          <a:bodyPr/>
          <a:lstStyle/>
          <a:p>
            <a:r>
              <a:rPr lang="en-US" dirty="0"/>
              <a:t>Scientific:  Scientific visualizations use tools familiar to statisticians (</a:t>
            </a:r>
            <a:r>
              <a:rPr lang="en-US" dirty="0" err="1"/>
              <a:t>barcharts</a:t>
            </a:r>
            <a:r>
              <a:rPr lang="en-US" dirty="0"/>
              <a:t>, boxplots, </a:t>
            </a:r>
            <a:r>
              <a:rPr lang="en-US" dirty="0" err="1"/>
              <a:t>etc</a:t>
            </a:r>
            <a:r>
              <a:rPr lang="en-US" dirty="0"/>
              <a:t>) to demonstrate complex relationships between attributes, and are often interactive.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26BE0-69A2-6DDA-7422-895E17496C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03E02C-B26C-5904-4F63-1052DAB0D43E}"/>
              </a:ext>
            </a:extLst>
          </p:cNvPr>
          <p:cNvSpPr txBox="1"/>
          <p:nvPr/>
        </p:nvSpPr>
        <p:spPr>
          <a:xfrm>
            <a:off x="3093602" y="6226530"/>
            <a:ext cx="5205271" cy="24622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</a:t>
            </a:r>
            <a:r>
              <a:rPr lang="en-US" sz="1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www.nytimes.com</a:t>
            </a: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/interactive/2022/01/09/us/omicron-cities-cases-</a:t>
            </a:r>
            <a:r>
              <a:rPr lang="en-US" sz="1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hospitals.html</a:t>
            </a:r>
            <a:endParaRPr lang="en-US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2BCA8DF-7C63-0521-E449-C27466084017}"/>
              </a:ext>
            </a:extLst>
          </p:cNvPr>
          <p:cNvSpPr txBox="1">
            <a:spLocks/>
          </p:cNvSpPr>
          <p:nvPr/>
        </p:nvSpPr>
        <p:spPr bwMode="auto">
          <a:xfrm>
            <a:off x="862245" y="146310"/>
            <a:ext cx="6939776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ClrTx/>
              <a:buNone/>
            </a:pPr>
            <a:r>
              <a:rPr lang="en-US" kern="0" dirty="0"/>
              <a:t>Data Visualization types</a:t>
            </a:r>
          </a:p>
        </p:txBody>
      </p:sp>
      <p:pic>
        <p:nvPicPr>
          <p:cNvPr id="8" name="Picture 7" descr="A graph of a number of patients&#10;&#10;Description automatically generated with medium confidence">
            <a:extLst>
              <a:ext uri="{FF2B5EF4-FFF2-40B4-BE49-F238E27FC236}">
                <a16:creationId xmlns:a16="http://schemas.microsoft.com/office/drawing/2014/main" id="{88F88451-CF8B-3EC4-1C89-0D4D50B50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49" y="2352908"/>
            <a:ext cx="8721714" cy="346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3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A74A-91B7-E7B4-F3AF-A6B8EFFC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Viz: Good examples</a:t>
            </a:r>
          </a:p>
        </p:txBody>
      </p:sp>
      <p:pic>
        <p:nvPicPr>
          <p:cNvPr id="6" name="Content Placeholder 5" descr="A person raising his hands up&#10;&#10;Description automatically generated">
            <a:extLst>
              <a:ext uri="{FF2B5EF4-FFF2-40B4-BE49-F238E27FC236}">
                <a16:creationId xmlns:a16="http://schemas.microsoft.com/office/drawing/2014/main" id="{3EA6B136-827B-2887-1FE8-797FEAA25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519" y="1997148"/>
            <a:ext cx="2912226" cy="19200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67A7A-AE4E-B72B-FB01-D812C9FD60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554FAD-7D7B-EF16-7F08-E7CA8460AD7C}"/>
              </a:ext>
            </a:extLst>
          </p:cNvPr>
          <p:cNvSpPr txBox="1"/>
          <p:nvPr/>
        </p:nvSpPr>
        <p:spPr>
          <a:xfrm>
            <a:off x="1697398" y="5244950"/>
            <a:ext cx="57492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best data visualization talk you will ever see:</a:t>
            </a:r>
          </a:p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Hans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Rosling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8C73A-74D1-B51B-CB3C-5D82EAAAF417}"/>
              </a:ext>
            </a:extLst>
          </p:cNvPr>
          <p:cNvSpPr txBox="1"/>
          <p:nvPr/>
        </p:nvSpPr>
        <p:spPr>
          <a:xfrm>
            <a:off x="2541608" y="6091336"/>
            <a:ext cx="4201022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www.youtube.com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watch?v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usdJgEwMinM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Google Shape;268;p53">
            <a:extLst>
              <a:ext uri="{FF2B5EF4-FFF2-40B4-BE49-F238E27FC236}">
                <a16:creationId xmlns:a16="http://schemas.microsoft.com/office/drawing/2014/main" id="{8376C0AC-F9F2-FD66-04BF-7FD7BB3F14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868" y="942683"/>
            <a:ext cx="5325046" cy="3900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2558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70B488-C95F-770C-2579-E0C20449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 descr="A graph of a number of players&#10;&#10;Description automatically generated with medium confidence">
            <a:extLst>
              <a:ext uri="{FF2B5EF4-FFF2-40B4-BE49-F238E27FC236}">
                <a16:creationId xmlns:a16="http://schemas.microsoft.com/office/drawing/2014/main" id="{8BA6ADD7-8176-7EDA-D8C5-8DF161A68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02" y="156116"/>
            <a:ext cx="3509984" cy="2902771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71FD37D-D5AE-1D85-E019-B401343AE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133" y="3762029"/>
            <a:ext cx="4872308" cy="2721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ACD364-8A90-8A42-93E2-2A9276445810}"/>
              </a:ext>
            </a:extLst>
          </p:cNvPr>
          <p:cNvSpPr txBox="1"/>
          <p:nvPr/>
        </p:nvSpPr>
        <p:spPr>
          <a:xfrm>
            <a:off x="1184618" y="3228945"/>
            <a:ext cx="1725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NYTimes.com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Year In Graphics 2023</a:t>
            </a:r>
            <a:endParaRPr lang="en-US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55994-236F-B3A9-CD4C-303169B4DF29}"/>
              </a:ext>
            </a:extLst>
          </p:cNvPr>
          <p:cNvSpPr txBox="1"/>
          <p:nvPr/>
        </p:nvSpPr>
        <p:spPr>
          <a:xfrm>
            <a:off x="5341816" y="2939130"/>
            <a:ext cx="2205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Stock Market Map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None/>
            </a:pPr>
            <a:r>
              <a:rPr lang="en-US" sz="1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finviz.com</a:t>
            </a:r>
            <a:endParaRPr lang="en-US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475053-C37C-2C99-0C15-0F89F3BB6053}"/>
              </a:ext>
            </a:extLst>
          </p:cNvPr>
          <p:cNvSpPr txBox="1"/>
          <p:nvPr/>
        </p:nvSpPr>
        <p:spPr>
          <a:xfrm>
            <a:off x="7469953" y="3058887"/>
            <a:ext cx="978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treemap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329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69AD3-4994-21B3-C465-595AC3038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Viz: Bad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0FAF2-933F-9E6C-2D4C-733C1A51A6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23</a:t>
            </a:fld>
            <a:endParaRPr lang="en-US"/>
          </a:p>
        </p:txBody>
      </p:sp>
      <p:pic>
        <p:nvPicPr>
          <p:cNvPr id="5" name="Google Shape;301;p59">
            <a:extLst>
              <a:ext uri="{FF2B5EF4-FFF2-40B4-BE49-F238E27FC236}">
                <a16:creationId xmlns:a16="http://schemas.microsoft.com/office/drawing/2014/main" id="{48FA59DD-8ACC-D704-556D-E11E0A20816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145086"/>
            <a:ext cx="5147733" cy="2283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06;p60">
            <a:extLst>
              <a:ext uri="{FF2B5EF4-FFF2-40B4-BE49-F238E27FC236}">
                <a16:creationId xmlns:a16="http://schemas.microsoft.com/office/drawing/2014/main" id="{8EB884E1-6AC9-3F4F-70F2-1899E8F2C4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267" y="2686754"/>
            <a:ext cx="4690533" cy="2799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403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BF0AA-74C8-820A-2132-933C765F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168"/>
            <a:ext cx="8229600" cy="729214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DCFB-BD1D-4611-B5CB-DBE6E6628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11" y="922767"/>
            <a:ext cx="4746978" cy="5322458"/>
          </a:xfrm>
        </p:spPr>
        <p:txBody>
          <a:bodyPr/>
          <a:lstStyle/>
          <a:p>
            <a:r>
              <a:rPr lang="en-US" dirty="0"/>
              <a:t>Data Visualization is a challenging topic – very hard to do well</a:t>
            </a:r>
          </a:p>
          <a:p>
            <a:pPr lvl="1"/>
            <a:r>
              <a:rPr lang="en-US" dirty="0"/>
              <a:t>Many design decisions to make</a:t>
            </a:r>
          </a:p>
          <a:p>
            <a:pPr lvl="1"/>
            <a:r>
              <a:rPr lang="en-US" dirty="0"/>
              <a:t>INFO-GB 3306.10 </a:t>
            </a:r>
          </a:p>
          <a:p>
            <a:pPr lvl="1"/>
            <a:endParaRPr lang="en-US" dirty="0"/>
          </a:p>
          <a:p>
            <a:r>
              <a:rPr lang="en-US" dirty="0"/>
              <a:t>Data Visualization theory covers things like</a:t>
            </a:r>
          </a:p>
          <a:p>
            <a:pPr lvl="1"/>
            <a:r>
              <a:rPr lang="en-US" dirty="0"/>
              <a:t>What do humans perceive well</a:t>
            </a:r>
          </a:p>
          <a:p>
            <a:pPr lvl="1"/>
            <a:r>
              <a:rPr lang="en-US" dirty="0"/>
              <a:t>How to use marks, color, etc.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Basic components of data visualization can be used as part of the EDA process</a:t>
            </a:r>
          </a:p>
          <a:p>
            <a:pPr lvl="1"/>
            <a:r>
              <a:rPr lang="en-US" dirty="0"/>
              <a:t>Histograms</a:t>
            </a:r>
          </a:p>
          <a:p>
            <a:pPr lvl="1"/>
            <a:r>
              <a:rPr lang="en-US" dirty="0"/>
              <a:t>Boxplots</a:t>
            </a:r>
          </a:p>
          <a:p>
            <a:pPr lvl="1"/>
            <a:r>
              <a:rPr lang="en-US" dirty="0"/>
              <a:t>Scatterplots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8B40F-1C96-9CD6-91EC-8398179B04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24</a:t>
            </a:fld>
            <a:endParaRPr lang="en-US"/>
          </a:p>
        </p:txBody>
      </p:sp>
      <p:pic>
        <p:nvPicPr>
          <p:cNvPr id="5" name="Google Shape;194;p44">
            <a:extLst>
              <a:ext uri="{FF2B5EF4-FFF2-40B4-BE49-F238E27FC236}">
                <a16:creationId xmlns:a16="http://schemas.microsoft.com/office/drawing/2014/main" id="{F5E37316-968C-CDE0-8363-F27AAE8004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409" y="2623585"/>
            <a:ext cx="3581359" cy="230759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189;p43">
            <a:extLst>
              <a:ext uri="{FF2B5EF4-FFF2-40B4-BE49-F238E27FC236}">
                <a16:creationId xmlns:a16="http://schemas.microsoft.com/office/drawing/2014/main" id="{0C5FC48C-8714-5F49-E2C7-00BE09D841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96" b="4297"/>
          <a:stretch/>
        </p:blipFill>
        <p:spPr>
          <a:xfrm>
            <a:off x="4964289" y="1190961"/>
            <a:ext cx="3869599" cy="61982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4959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4FD4-D4EB-F0F3-AD71-4590900D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Numeric Data: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2281-BB00-E1E4-5A8D-B9BF62A54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Probably most used (and useful) way to present numeric data</a:t>
            </a:r>
          </a:p>
          <a:p>
            <a:r>
              <a:rPr lang="en-US" sz="1600" dirty="0"/>
              <a:t>Histograms provide a view of the data density. Higher bars represent where the data are relatively more common.</a:t>
            </a:r>
          </a:p>
          <a:p>
            <a:pPr lvl="1"/>
            <a:r>
              <a:rPr lang="en-US" sz="1600" dirty="0"/>
              <a:t>Histograms are especially convenient for describing the shape of the data distribution.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84347-A80F-B33F-8D20-979F0BEC765A}"/>
              </a:ext>
            </a:extLst>
          </p:cNvPr>
          <p:cNvSpPr txBox="1"/>
          <p:nvPr/>
        </p:nvSpPr>
        <p:spPr>
          <a:xfrm>
            <a:off x="5453743" y="6583362"/>
            <a:ext cx="3690257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</a:t>
            </a:r>
            <a:r>
              <a:rPr lang="en-US" sz="1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www.openintro.org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/data/</a:t>
            </a:r>
            <a:r>
              <a:rPr lang="en-US" sz="1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index.php?data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=loan50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84DBAD-D862-BD61-128F-547BB43FA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752" y="2520430"/>
            <a:ext cx="5312980" cy="3999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32481A-8CAC-850A-8851-9FCE6CF5A11E}"/>
              </a:ext>
            </a:extLst>
          </p:cNvPr>
          <p:cNvSpPr txBox="1"/>
          <p:nvPr/>
        </p:nvSpPr>
        <p:spPr>
          <a:xfrm>
            <a:off x="156924" y="3512859"/>
            <a:ext cx="2822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do you learn from this?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DE2DD-80CE-9C23-DED3-A163CB3FD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6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5773-7BD3-2C5D-71CB-4864D9D7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9D08F-C570-DCD0-60C9-E0A4AE0D0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Boxplot is another way of getting a quick visual clue of the key points of the data distribution: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AFAAFD-602F-8D58-0EA1-16CD4599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81" y="1881809"/>
            <a:ext cx="2843538" cy="49761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5D8996-A7BE-49B7-7E89-1D934E7B33C2}"/>
              </a:ext>
            </a:extLst>
          </p:cNvPr>
          <p:cNvSpPr txBox="1"/>
          <p:nvPr/>
        </p:nvSpPr>
        <p:spPr>
          <a:xfrm>
            <a:off x="6601411" y="5218355"/>
            <a:ext cx="1475853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  <a:r>
              <a:rPr lang="en-US" sz="16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percentile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0B55C4-DEA9-A939-4842-977B5E291C1D}"/>
              </a:ext>
            </a:extLst>
          </p:cNvPr>
          <p:cNvCxnSpPr/>
          <p:nvPr/>
        </p:nvCxnSpPr>
        <p:spPr bwMode="auto">
          <a:xfrm flipH="1">
            <a:off x="4184032" y="5387632"/>
            <a:ext cx="2417379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sm" len="lg"/>
            <a:tailEnd type="stealth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EC3BE8-2144-26BE-DCBB-40EDD40BDF2C}"/>
              </a:ext>
            </a:extLst>
          </p:cNvPr>
          <p:cNvSpPr txBox="1"/>
          <p:nvPr/>
        </p:nvSpPr>
        <p:spPr>
          <a:xfrm>
            <a:off x="6601410" y="4893677"/>
            <a:ext cx="846707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median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70E048-145B-167D-D6A3-E413CE75D834}"/>
              </a:ext>
            </a:extLst>
          </p:cNvPr>
          <p:cNvCxnSpPr/>
          <p:nvPr/>
        </p:nvCxnSpPr>
        <p:spPr bwMode="auto">
          <a:xfrm flipH="1">
            <a:off x="4184032" y="5062954"/>
            <a:ext cx="2417379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sm" len="lg"/>
            <a:tailEnd type="stealth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10FCCC-9611-C71A-8061-4F4269C3E680}"/>
              </a:ext>
            </a:extLst>
          </p:cNvPr>
          <p:cNvSpPr txBox="1"/>
          <p:nvPr/>
        </p:nvSpPr>
        <p:spPr>
          <a:xfrm>
            <a:off x="6621227" y="4317245"/>
            <a:ext cx="1475853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75</a:t>
            </a:r>
            <a:r>
              <a:rPr lang="en-US" sz="16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percentile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89E4C7-582B-0F0B-F883-8473248B4CFB}"/>
              </a:ext>
            </a:extLst>
          </p:cNvPr>
          <p:cNvCxnSpPr/>
          <p:nvPr/>
        </p:nvCxnSpPr>
        <p:spPr bwMode="auto">
          <a:xfrm flipH="1">
            <a:off x="4203848" y="4486522"/>
            <a:ext cx="2417379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sm" len="lg"/>
            <a:tailEnd type="stealth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C0DA32-7AF7-7AC8-01F6-21975C8A813E}"/>
              </a:ext>
            </a:extLst>
          </p:cNvPr>
          <p:cNvSpPr txBox="1"/>
          <p:nvPr/>
        </p:nvSpPr>
        <p:spPr>
          <a:xfrm>
            <a:off x="6535560" y="3104320"/>
            <a:ext cx="1304844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Upper range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FC72AE-248B-50CE-83FB-4B5D4CC65A30}"/>
              </a:ext>
            </a:extLst>
          </p:cNvPr>
          <p:cNvCxnSpPr/>
          <p:nvPr/>
        </p:nvCxnSpPr>
        <p:spPr bwMode="auto">
          <a:xfrm flipH="1">
            <a:off x="4118181" y="3273597"/>
            <a:ext cx="2417379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sm" len="lg"/>
            <a:tailEnd type="stealth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E27EAC-4655-E66B-EEC4-7E626F5DCE37}"/>
              </a:ext>
            </a:extLst>
          </p:cNvPr>
          <p:cNvSpPr txBox="1"/>
          <p:nvPr/>
        </p:nvSpPr>
        <p:spPr>
          <a:xfrm>
            <a:off x="6601410" y="2365785"/>
            <a:ext cx="1868012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Suspected Outliers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78388F-8744-1FBB-EF9E-2724FC659486}"/>
              </a:ext>
            </a:extLst>
          </p:cNvPr>
          <p:cNvCxnSpPr/>
          <p:nvPr/>
        </p:nvCxnSpPr>
        <p:spPr bwMode="auto">
          <a:xfrm flipH="1">
            <a:off x="4184031" y="2538101"/>
            <a:ext cx="2417379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sm" len="lg"/>
            <a:tailEnd type="stealth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E428DB4-4019-40F8-1A95-3B1E51702321}"/>
              </a:ext>
            </a:extLst>
          </p:cNvPr>
          <p:cNvSpPr txBox="1"/>
          <p:nvPr/>
        </p:nvSpPr>
        <p:spPr>
          <a:xfrm>
            <a:off x="6577802" y="5588207"/>
            <a:ext cx="1309654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range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3CC6E8-7EAB-1F59-6F37-A85CF4B2C5ED}"/>
              </a:ext>
            </a:extLst>
          </p:cNvPr>
          <p:cNvCxnSpPr/>
          <p:nvPr/>
        </p:nvCxnSpPr>
        <p:spPr bwMode="auto">
          <a:xfrm flipH="1">
            <a:off x="4160423" y="5757484"/>
            <a:ext cx="2417379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sm" len="lg"/>
            <a:tailEnd type="stealth"/>
          </a:ln>
          <a:effectLst/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5D06D-ECD5-FAD2-4C43-ADE7FC17FD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2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6" grpId="0" animBg="1"/>
      <p:bldP spid="18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5773-7BD3-2C5D-71CB-4864D9D7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9D08F-C570-DCD0-60C9-E0A4AE0D0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Outliers are called out in boxplots for further evaluation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AFAAFD-602F-8D58-0EA1-16CD4599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81" y="1881809"/>
            <a:ext cx="2843538" cy="49761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E27EAC-4655-E66B-EEC4-7E626F5DCE37}"/>
              </a:ext>
            </a:extLst>
          </p:cNvPr>
          <p:cNvSpPr txBox="1"/>
          <p:nvPr/>
        </p:nvSpPr>
        <p:spPr>
          <a:xfrm>
            <a:off x="6601410" y="2365785"/>
            <a:ext cx="1868012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Suspected Outliers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78388F-8744-1FBB-EF9E-2724FC659486}"/>
              </a:ext>
            </a:extLst>
          </p:cNvPr>
          <p:cNvCxnSpPr/>
          <p:nvPr/>
        </p:nvCxnSpPr>
        <p:spPr bwMode="auto">
          <a:xfrm flipH="1">
            <a:off x="4184031" y="2538101"/>
            <a:ext cx="2417379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sm" len="lg"/>
            <a:tailEnd type="stealth"/>
          </a:ln>
          <a:effectLst/>
        </p:spPr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42F24B43-F1B8-9AB3-BD64-B5D073FAFC27}"/>
              </a:ext>
            </a:extLst>
          </p:cNvPr>
          <p:cNvSpPr/>
          <p:nvPr/>
        </p:nvSpPr>
        <p:spPr bwMode="auto">
          <a:xfrm>
            <a:off x="4293704" y="3233530"/>
            <a:ext cx="278296" cy="1179444"/>
          </a:xfrm>
          <a:prstGeom prst="rightBrace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1CAF28-C8E1-36A8-301F-832762E41362}"/>
              </a:ext>
            </a:extLst>
          </p:cNvPr>
          <p:cNvSpPr txBox="1"/>
          <p:nvPr/>
        </p:nvSpPr>
        <p:spPr>
          <a:xfrm>
            <a:off x="4825685" y="3579918"/>
            <a:ext cx="3196260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1.5 x Interquartile Range (IQR*)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79FA2-D9B1-C798-E4A3-2BB4915D003E}"/>
              </a:ext>
            </a:extLst>
          </p:cNvPr>
          <p:cNvSpPr txBox="1"/>
          <p:nvPr/>
        </p:nvSpPr>
        <p:spPr>
          <a:xfrm>
            <a:off x="4825685" y="4951983"/>
            <a:ext cx="3659533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point further than 1.5 x IQR away from the box is labelled a potential outlier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E7C6F7-5A18-0206-61BB-840B31D1EB7B}"/>
              </a:ext>
            </a:extLst>
          </p:cNvPr>
          <p:cNvSpPr txBox="1"/>
          <p:nvPr/>
        </p:nvSpPr>
        <p:spPr>
          <a:xfrm>
            <a:off x="5005687" y="5884337"/>
            <a:ext cx="2956259" cy="25391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Warning: software may differ on this definition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757474-F8D3-118B-3D69-DB95BCA5FE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E3104-AB43-F359-979E-CC6A611C4CDA}"/>
              </a:ext>
            </a:extLst>
          </p:cNvPr>
          <p:cNvSpPr txBox="1"/>
          <p:nvPr/>
        </p:nvSpPr>
        <p:spPr>
          <a:xfrm>
            <a:off x="6423815" y="4018745"/>
            <a:ext cx="1697901" cy="26161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IQR=75</a:t>
            </a:r>
            <a:r>
              <a:rPr lang="en-US" sz="11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%ile - 25</a:t>
            </a:r>
            <a:r>
              <a:rPr lang="en-US" sz="11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%ile</a:t>
            </a:r>
          </a:p>
        </p:txBody>
      </p:sp>
    </p:spTree>
    <p:extLst>
      <p:ext uri="{BB962C8B-B14F-4D97-AF65-F5344CB8AC3E}">
        <p14:creationId xmlns:p14="http://schemas.microsoft.com/office/powerpoint/2010/main" val="232531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  <p:bldP spid="5" grpId="0" animBg="1"/>
      <p:bldP spid="8" grpId="0" animBg="1"/>
      <p:bldP spid="7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B173E-FEDF-C6E3-3D37-CBCFBB53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Variables: Categorical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C1F65-FBBF-B57A-8879-3F44742D7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3671"/>
            <a:ext cx="8229600" cy="570188"/>
          </a:xfrm>
        </p:spPr>
        <p:txBody>
          <a:bodyPr/>
          <a:lstStyle/>
          <a:p>
            <a:r>
              <a:rPr lang="en-US" dirty="0"/>
              <a:t>Three different ways of presenting contingency tables</a:t>
            </a:r>
          </a:p>
        </p:txBody>
      </p:sp>
      <p:pic>
        <p:nvPicPr>
          <p:cNvPr id="5" name="Picture 4" descr="A graph of different age groups&#10;&#10;Description automatically generated">
            <a:extLst>
              <a:ext uri="{FF2B5EF4-FFF2-40B4-BE49-F238E27FC236}">
                <a16:creationId xmlns:a16="http://schemas.microsoft.com/office/drawing/2014/main" id="{032E8722-E5CA-F1AB-DD94-3035CF3E4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792704"/>
            <a:ext cx="7581900" cy="455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501257-80FD-DBDF-ACBB-BA9E90095107}"/>
              </a:ext>
            </a:extLst>
          </p:cNvPr>
          <p:cNvSpPr txBox="1"/>
          <p:nvPr/>
        </p:nvSpPr>
        <p:spPr>
          <a:xfrm>
            <a:off x="2054087" y="1603859"/>
            <a:ext cx="1250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Stacked bar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64A40F-15E7-CB65-FEBD-56558CC52D95}"/>
              </a:ext>
            </a:extLst>
          </p:cNvPr>
          <p:cNvSpPr txBox="1"/>
          <p:nvPr/>
        </p:nvSpPr>
        <p:spPr>
          <a:xfrm>
            <a:off x="5428218" y="1585674"/>
            <a:ext cx="1647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Side-by-side 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81054-DD56-2E96-90F2-6764717D1B93}"/>
              </a:ext>
            </a:extLst>
          </p:cNvPr>
          <p:cNvSpPr txBox="1"/>
          <p:nvPr/>
        </p:nvSpPr>
        <p:spPr>
          <a:xfrm>
            <a:off x="3553035" y="6182727"/>
            <a:ext cx="17134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Standardized bar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1ACE2-9242-17EF-5975-A59F37942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53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E737D-281D-A656-4222-A066C88F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Mulitple</a:t>
            </a:r>
            <a:r>
              <a:rPr lang="en-US" dirty="0"/>
              <a:t> Variables: Categorical and Numeric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91FF0-A45A-38DC-78A3-566D0D259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Side by side boxplots allow you to compare numeric distributions across variables which are categorical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E0B18-70EC-27D8-C77F-5F600F298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606" y="2040260"/>
            <a:ext cx="5764594" cy="4748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730268-8903-7ABB-7A62-2BF335F8734B}"/>
              </a:ext>
            </a:extLst>
          </p:cNvPr>
          <p:cNvSpPr txBox="1"/>
          <p:nvPr/>
        </p:nvSpPr>
        <p:spPr>
          <a:xfrm>
            <a:off x="457200" y="3207026"/>
            <a:ext cx="1635063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S&amp;P 500 data</a:t>
            </a:r>
          </a:p>
          <a:p>
            <a:pPr algn="l"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Price/Sales ratio</a:t>
            </a:r>
          </a:p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Sector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7EBCF-DA24-FB10-BFCC-FE9DAD045D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93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6160-36B8-85BB-65A2-C8DC48E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Your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20337D-E5CA-EDA8-225D-BF13CAD12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7504" y="1148832"/>
            <a:ext cx="5493968" cy="4813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474BB-D9D0-D562-5EB1-99EF1A6447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AAF840-2EC8-D67A-89D4-2F8BE8084750}"/>
              </a:ext>
            </a:extLst>
          </p:cNvPr>
          <p:cNvSpPr/>
          <p:nvPr/>
        </p:nvSpPr>
        <p:spPr bwMode="auto">
          <a:xfrm>
            <a:off x="4348976" y="1951463"/>
            <a:ext cx="3271024" cy="691376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55534-461B-F14F-C456-6F3FE7944CA9}"/>
              </a:ext>
            </a:extLst>
          </p:cNvPr>
          <p:cNvSpPr txBox="1"/>
          <p:nvPr/>
        </p:nvSpPr>
        <p:spPr>
          <a:xfrm>
            <a:off x="457200" y="2613392"/>
            <a:ext cx="28881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your data goes hand and hand with the business problem you are trying to solve</a:t>
            </a:r>
          </a:p>
        </p:txBody>
      </p:sp>
    </p:spTree>
    <p:extLst>
      <p:ext uri="{BB962C8B-B14F-4D97-AF65-F5344CB8AC3E}">
        <p14:creationId xmlns:p14="http://schemas.microsoft.com/office/powerpoint/2010/main" val="585608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E737D-281D-A656-4222-A066C88F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Numeric Variables- Scatterplot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FA2A86-BFD8-FF75-E932-F2E30F19F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1" y="1159565"/>
            <a:ext cx="3810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90000"/>
              </a:lnSpc>
              <a:buClrTx/>
            </a:pPr>
            <a:r>
              <a:rPr lang="en-US" altLang="en-US" sz="2000" kern="0" dirty="0">
                <a:ea typeface="ＭＳ Ｐゴシック" panose="020B0600070205080204" pitchFamily="34" charset="-128"/>
              </a:rPr>
              <a:t>Scatterplot is the standard tool to display relation between 2 variables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sz="1800" kern="0" dirty="0">
                <a:ea typeface="ＭＳ Ｐゴシック" panose="020B0600070205080204" pitchFamily="34" charset="-128"/>
              </a:rPr>
              <a:t>e.g. y-axis = response, x-axis = suspected indicator</a:t>
            </a:r>
          </a:p>
          <a:p>
            <a:pPr>
              <a:lnSpc>
                <a:spcPct val="90000"/>
              </a:lnSpc>
              <a:buClrTx/>
            </a:pPr>
            <a:endParaRPr lang="en-US" altLang="en-US" sz="2000" kern="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ClrTx/>
            </a:pPr>
            <a:r>
              <a:rPr lang="en-US" altLang="en-US" sz="2000" kern="0" dirty="0">
                <a:ea typeface="ＭＳ Ｐゴシック" panose="020B0600070205080204" pitchFamily="34" charset="-128"/>
              </a:rPr>
              <a:t>useful to answer: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sz="1800" kern="0" dirty="0" err="1">
                <a:ea typeface="ＭＳ Ｐゴシック" panose="020B0600070205080204" pitchFamily="34" charset="-128"/>
              </a:rPr>
              <a:t>x,y</a:t>
            </a:r>
            <a:r>
              <a:rPr lang="en-US" altLang="en-US" sz="1800" kern="0" dirty="0">
                <a:ea typeface="ＭＳ Ｐゴシック" panose="020B0600070205080204" pitchFamily="34" charset="-128"/>
              </a:rPr>
              <a:t> related?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sz="1600" kern="0">
                <a:ea typeface="ＭＳ Ｐゴシック" panose="020B0600070205080204" pitchFamily="34" charset="-128"/>
              </a:rPr>
              <a:t>Linear correlation</a:t>
            </a:r>
            <a:endParaRPr lang="en-US" altLang="en-US" sz="1600" kern="0" dirty="0">
              <a:ea typeface="ＭＳ Ｐゴシック" panose="020B0600070205080204" pitchFamily="34" charset="-128"/>
            </a:endParaRPr>
          </a:p>
          <a:p>
            <a:pPr lvl="2">
              <a:lnSpc>
                <a:spcPct val="90000"/>
              </a:lnSpc>
              <a:buClrTx/>
            </a:pPr>
            <a:r>
              <a:rPr lang="en-US" altLang="en-US" sz="1600" kern="0" dirty="0">
                <a:ea typeface="ＭＳ Ｐゴシック" panose="020B0600070205080204" pitchFamily="34" charset="-128"/>
              </a:rPr>
              <a:t>quadratic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sz="1600" kern="0" dirty="0">
                <a:ea typeface="ＭＳ Ｐゴシック" panose="020B0600070205080204" pitchFamily="34" charset="-128"/>
              </a:rPr>
              <a:t>Other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sz="1900" kern="0" dirty="0">
                <a:ea typeface="ＭＳ Ｐゴシック" panose="020B0600070205080204" pitchFamily="34" charset="-128"/>
              </a:rPr>
              <a:t>Strange patterns?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sz="1800" kern="0" dirty="0">
                <a:ea typeface="ＭＳ Ｐゴシック" panose="020B0600070205080204" pitchFamily="34" charset="-128"/>
              </a:rPr>
              <a:t>outliers present?</a:t>
            </a:r>
          </a:p>
          <a:p>
            <a:pPr>
              <a:lnSpc>
                <a:spcPct val="90000"/>
              </a:lnSpc>
              <a:buClrTx/>
            </a:pPr>
            <a:endParaRPr lang="en-US" altLang="en-US" sz="2100" kern="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ClrTx/>
            </a:pPr>
            <a:endParaRPr lang="en-US" altLang="en-US" sz="2000" kern="0" dirty="0">
              <a:ea typeface="ＭＳ Ｐゴシック" panose="020B0600070205080204" pitchFamily="34" charset="-128"/>
            </a:endParaRPr>
          </a:p>
        </p:txBody>
      </p:sp>
      <p:sp>
        <p:nvSpPr>
          <p:cNvPr id="5" name="Content Placeholder 16">
            <a:extLst>
              <a:ext uri="{FF2B5EF4-FFF2-40B4-BE49-F238E27FC236}">
                <a16:creationId xmlns:a16="http://schemas.microsoft.com/office/drawing/2014/main" id="{3C273198-5EAF-2187-643B-D66BDEA1DC71}"/>
              </a:ext>
            </a:extLst>
          </p:cNvPr>
          <p:cNvSpPr txBox="1">
            <a:spLocks/>
          </p:cNvSpPr>
          <p:nvPr/>
        </p:nvSpPr>
        <p:spPr>
          <a:xfrm>
            <a:off x="4992756" y="1159565"/>
            <a:ext cx="3810000" cy="4724400"/>
          </a:xfrm>
          <a:prstGeom prst="rect">
            <a:avLst/>
          </a:prstGeom>
        </p:spPr>
        <p:txBody>
          <a:bodyPr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endParaRPr lang="en-US" altLang="en-US" kern="0" dirty="0">
              <a:ea typeface="ＭＳ Ｐゴシック" panose="020B0600070205080204" pitchFamily="34" charset="-128"/>
            </a:endParaRPr>
          </a:p>
        </p:txBody>
      </p:sp>
      <p:pic>
        <p:nvPicPr>
          <p:cNvPr id="7" name="Picture 6" descr="pearson_scatter.pdf">
            <a:extLst>
              <a:ext uri="{FF2B5EF4-FFF2-40B4-BE49-F238E27FC236}">
                <a16:creationId xmlns:a16="http://schemas.microsoft.com/office/drawing/2014/main" id="{32D48EA4-CE95-F6B9-E561-F63E91B68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634" y="1436204"/>
            <a:ext cx="4171122" cy="41711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9083C2-FC47-A65F-1735-334093A2DE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3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5DD9-4381-38EB-9FED-7DB39DD70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D21D5-CE3E-BF64-1493-14F063B78C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A diagram of a variety of points&#10;&#10;Description automatically generated with medium confidence">
            <a:extLst>
              <a:ext uri="{FF2B5EF4-FFF2-40B4-BE49-F238E27FC236}">
                <a16:creationId xmlns:a16="http://schemas.microsoft.com/office/drawing/2014/main" id="{F2BE7659-037A-5794-025E-9035858FD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49" y="750962"/>
            <a:ext cx="8362902" cy="2172860"/>
          </a:xfrm>
          <a:prstGeom prst="rect">
            <a:avLst/>
          </a:prstGeom>
        </p:spPr>
      </p:pic>
      <p:pic>
        <p:nvPicPr>
          <p:cNvPr id="8" name="Picture 7" descr="A close-up of a map&#10;&#10;Description automatically generated">
            <a:extLst>
              <a:ext uri="{FF2B5EF4-FFF2-40B4-BE49-F238E27FC236}">
                <a16:creationId xmlns:a16="http://schemas.microsoft.com/office/drawing/2014/main" id="{B7847195-8F11-EE7D-358A-54171B77E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439" y="3766784"/>
            <a:ext cx="6946900" cy="2628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29523F-74EF-CA48-1395-9AC41DAFB1EF}"/>
              </a:ext>
            </a:extLst>
          </p:cNvPr>
          <p:cNvSpPr txBox="1"/>
          <p:nvPr/>
        </p:nvSpPr>
        <p:spPr>
          <a:xfrm>
            <a:off x="2558024" y="3366674"/>
            <a:ext cx="4253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Different ways to do the same thing</a:t>
            </a:r>
          </a:p>
        </p:txBody>
      </p:sp>
    </p:spTree>
    <p:extLst>
      <p:ext uri="{BB962C8B-B14F-4D97-AF65-F5344CB8AC3E}">
        <p14:creationId xmlns:p14="http://schemas.microsoft.com/office/powerpoint/2010/main" val="3134254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1A0601-6FF9-52A2-B58C-8FEE12DE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78B34-3BE7-76BE-6CF5-5E40E5CA25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766" y="1620354"/>
            <a:ext cx="6122434" cy="914400"/>
          </a:xfrm>
        </p:spPr>
        <p:txBody>
          <a:bodyPr/>
          <a:lstStyle/>
          <a:p>
            <a:r>
              <a:rPr lang="en-US" dirty="0"/>
              <a:t>Python Visualizations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E3059-0FE4-571F-694F-E6FAC2DCDF83}"/>
              </a:ext>
            </a:extLst>
          </p:cNvPr>
          <p:cNvSpPr txBox="1"/>
          <p:nvPr/>
        </p:nvSpPr>
        <p:spPr>
          <a:xfrm>
            <a:off x="2653748" y="3180522"/>
            <a:ext cx="39292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Module1_Data: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Visualizations.ipynb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698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8CB2-5161-A2D9-BFD2-D12AC354E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52185" cy="729214"/>
          </a:xfrm>
        </p:spPr>
        <p:txBody>
          <a:bodyPr/>
          <a:lstStyle/>
          <a:p>
            <a:r>
              <a:rPr lang="en-US" dirty="0"/>
              <a:t>Reality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1DB78-EDD3-FED8-B85C-E4964652A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899FA-C6DB-008D-6772-9035AB52EC4A}"/>
              </a:ext>
            </a:extLst>
          </p:cNvPr>
          <p:cNvSpPr txBox="1"/>
          <p:nvPr/>
        </p:nvSpPr>
        <p:spPr>
          <a:xfrm>
            <a:off x="3005959" y="6138041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 descr="machine learning artificial intelligence data science meme">
            <a:extLst>
              <a:ext uri="{FF2B5EF4-FFF2-40B4-BE49-F238E27FC236}">
                <a16:creationId xmlns:a16="http://schemas.microsoft.com/office/drawing/2014/main" id="{B5F75D81-645A-CCA1-38CC-89F8C464D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254" y="112572"/>
            <a:ext cx="5020101" cy="422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newspaper&#10;&#10;Description automatically generated">
            <a:extLst>
              <a:ext uri="{FF2B5EF4-FFF2-40B4-BE49-F238E27FC236}">
                <a16:creationId xmlns:a16="http://schemas.microsoft.com/office/drawing/2014/main" id="{598F7740-165A-EE08-17D7-06095D28C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57910"/>
            <a:ext cx="3943297" cy="1157150"/>
          </a:xfrm>
          <a:prstGeom prst="rect">
            <a:avLst/>
          </a:prstGeom>
        </p:spPr>
      </p:pic>
      <p:pic>
        <p:nvPicPr>
          <p:cNvPr id="10" name="Picture 9" descr="A close-up of a text&#10;&#10;Description automatically generated">
            <a:extLst>
              <a:ext uri="{FF2B5EF4-FFF2-40B4-BE49-F238E27FC236}">
                <a16:creationId xmlns:a16="http://schemas.microsoft.com/office/drawing/2014/main" id="{6DB84285-6812-9870-7A3B-8E13A82C6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491" y="4938847"/>
            <a:ext cx="4935068" cy="150479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0B8486-4F29-7547-F3BF-B0D2621100AD}"/>
              </a:ext>
            </a:extLst>
          </p:cNvPr>
          <p:cNvSpPr txBox="1"/>
          <p:nvPr/>
        </p:nvSpPr>
        <p:spPr>
          <a:xfrm>
            <a:off x="224441" y="6091336"/>
            <a:ext cx="3424513" cy="307777"/>
          </a:xfrm>
          <a:prstGeom prst="rect">
            <a:avLst/>
          </a:prstGeom>
          <a:solidFill>
            <a:schemeClr val="accent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Steve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Lohr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NYT 8/17/2014</a:t>
            </a:r>
          </a:p>
        </p:txBody>
      </p:sp>
    </p:spTree>
    <p:extLst>
      <p:ext uri="{BB962C8B-B14F-4D97-AF65-F5344CB8AC3E}">
        <p14:creationId xmlns:p14="http://schemas.microsoft.com/office/powerpoint/2010/main" val="197006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1A9B16-EA89-9D38-532E-DA10BDABF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EDAF2-008F-01EE-E272-9F144A016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7" y="1769441"/>
            <a:ext cx="4502356" cy="914400"/>
          </a:xfrm>
        </p:spPr>
        <p:txBody>
          <a:bodyPr/>
          <a:lstStyle/>
          <a:p>
            <a:r>
              <a:rPr lang="en-US" dirty="0"/>
              <a:t>Managing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AE43D-40B3-0BBC-7AF1-47E438019ADC}"/>
              </a:ext>
            </a:extLst>
          </p:cNvPr>
          <p:cNvSpPr txBox="1"/>
          <p:nvPr/>
        </p:nvSpPr>
        <p:spPr>
          <a:xfrm>
            <a:off x="2653748" y="3180522"/>
            <a:ext cx="378821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Module1_Data: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Managing_data.ipynb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Command_line.ipynb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E33F06A-7882-332A-442C-1F1240470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1350" y="3950995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95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70CC-687E-9BB9-6B22-4540DCBBD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F32AC-0B0E-6C52-5E6C-4937C3C38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229600" cy="5223326"/>
          </a:xfrm>
        </p:spPr>
        <p:txBody>
          <a:bodyPr/>
          <a:lstStyle/>
          <a:p>
            <a:r>
              <a:rPr lang="en-US" dirty="0"/>
              <a:t>In business critical systems</a:t>
            </a:r>
          </a:p>
          <a:p>
            <a:pPr lvl="1"/>
            <a:r>
              <a:rPr lang="en-US" dirty="0"/>
              <a:t>Challenge:  these systems are often not set up for collection of data, they are for running a business</a:t>
            </a:r>
          </a:p>
          <a:p>
            <a:pPr lvl="1"/>
            <a:endParaRPr lang="en-US" dirty="0"/>
          </a:p>
          <a:p>
            <a:r>
              <a:rPr lang="en-US" dirty="0"/>
              <a:t>On line</a:t>
            </a:r>
          </a:p>
          <a:p>
            <a:pPr lvl="1"/>
            <a:r>
              <a:rPr lang="en-US" dirty="0"/>
              <a:t>Challenge:  Companies often do not give access to critical data, and if they do it is via a rate limited API</a:t>
            </a:r>
          </a:p>
          <a:p>
            <a:pPr lvl="1"/>
            <a:r>
              <a:rPr lang="en-US" dirty="0"/>
              <a:t>Can use parsers, scrapers, and other tools</a:t>
            </a:r>
          </a:p>
          <a:p>
            <a:pPr lvl="1"/>
            <a:r>
              <a:rPr lang="en-US" dirty="0"/>
              <a:t>Useful modules like “Beautiful Soup” can scrape web sites</a:t>
            </a:r>
          </a:p>
          <a:p>
            <a:pPr lvl="1"/>
            <a:r>
              <a:rPr lang="en-US" dirty="0" err="1"/>
              <a:t>GenAI</a:t>
            </a:r>
            <a:r>
              <a:rPr lang="en-US" dirty="0"/>
              <a:t> is changing this scene rapidly…</a:t>
            </a:r>
          </a:p>
          <a:p>
            <a:pPr lvl="1"/>
            <a:endParaRPr lang="en-US" dirty="0"/>
          </a:p>
          <a:p>
            <a:r>
              <a:rPr lang="en-US" dirty="0"/>
              <a:t>Curated data science websites</a:t>
            </a:r>
          </a:p>
          <a:p>
            <a:pPr lvl="1"/>
            <a:r>
              <a:rPr lang="en-US" dirty="0"/>
              <a:t>Challenges: Sanitized, much analyzed data </a:t>
            </a:r>
          </a:p>
          <a:p>
            <a:pPr lvl="1"/>
            <a:r>
              <a:rPr lang="en-US" dirty="0"/>
              <a:t>UCI repository</a:t>
            </a:r>
          </a:p>
          <a:p>
            <a:pPr lvl="1"/>
            <a:r>
              <a:rPr lang="en-US" dirty="0"/>
              <a:t>Lots of data science courses!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20C19-86AF-103D-AB3B-FA43FA63C3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5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9D9A9-60DA-63C3-DDA4-4716134C4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D9960-6569-0E27-6355-716B4EFA7F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6" y="1769441"/>
            <a:ext cx="5864017" cy="914400"/>
          </a:xfrm>
        </p:spPr>
        <p:txBody>
          <a:bodyPr/>
          <a:lstStyle/>
          <a:p>
            <a:r>
              <a:rPr lang="en-US" dirty="0"/>
              <a:t>Extracting Data from Websites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8153A-CB82-8F2B-10E9-201C3AC7B3F1}"/>
              </a:ext>
            </a:extLst>
          </p:cNvPr>
          <p:cNvSpPr txBox="1"/>
          <p:nvPr/>
        </p:nvSpPr>
        <p:spPr>
          <a:xfrm>
            <a:off x="2653748" y="3180522"/>
            <a:ext cx="23775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Module1_Data: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API.ipynb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578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B31C8-3605-0510-590D-B76FA3628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BCD99-C54A-7B67-E512-309163DDD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to take time to explore every attribute of your data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Exploratory Data analysis – prior to any modelling</a:t>
            </a:r>
          </a:p>
          <a:p>
            <a:pPr lvl="1"/>
            <a:r>
              <a:rPr lang="en-US" dirty="0"/>
              <a:t>Summaries</a:t>
            </a:r>
          </a:p>
          <a:p>
            <a:pPr lvl="1"/>
            <a:r>
              <a:rPr lang="en-US" dirty="0"/>
              <a:t>Outliers</a:t>
            </a:r>
          </a:p>
          <a:p>
            <a:pPr lvl="1"/>
            <a:r>
              <a:rPr lang="en-US" dirty="0"/>
              <a:t>Missing Data</a:t>
            </a:r>
          </a:p>
          <a:p>
            <a:pPr lvl="1"/>
            <a:r>
              <a:rPr lang="en-US" dirty="0"/>
              <a:t>Correlations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5F2B4-F69D-D1CB-F504-2857EC22AE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2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E8173-5BF8-2D6B-C9EC-1191B4C4F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5BACA-27AB-F3A1-FAF1-A256DA23B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28" y="1499637"/>
            <a:ext cx="8229600" cy="4814202"/>
          </a:xfrm>
        </p:spPr>
        <p:txBody>
          <a:bodyPr/>
          <a:lstStyle/>
          <a:p>
            <a:r>
              <a:rPr lang="en-US" dirty="0"/>
              <a:t>Structured </a:t>
            </a:r>
          </a:p>
          <a:p>
            <a:r>
              <a:rPr lang="en-US" dirty="0"/>
              <a:t>Unstructured</a:t>
            </a:r>
          </a:p>
          <a:p>
            <a:r>
              <a:rPr lang="en-US" dirty="0"/>
              <a:t>Time Series</a:t>
            </a:r>
          </a:p>
          <a:p>
            <a:r>
              <a:rPr lang="en-US" dirty="0"/>
              <a:t>Text</a:t>
            </a:r>
          </a:p>
          <a:p>
            <a:r>
              <a:rPr lang="en-US" dirty="0"/>
              <a:t>Image</a:t>
            </a:r>
          </a:p>
          <a:p>
            <a:r>
              <a:rPr lang="en-US" dirty="0"/>
              <a:t>Media (Audio/Video)</a:t>
            </a:r>
          </a:p>
          <a:p>
            <a:r>
              <a:rPr lang="en-US" dirty="0"/>
              <a:t>Spatiotemporal</a:t>
            </a:r>
          </a:p>
          <a:p>
            <a:r>
              <a:rPr lang="en-US" dirty="0"/>
              <a:t>Network-based</a:t>
            </a:r>
          </a:p>
          <a:p>
            <a:r>
              <a:rPr lang="en-US" dirty="0"/>
              <a:t>All of the above?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34550-7610-152C-9076-899D73C02B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E8F293C5-E9C2-9001-5B35-CE70C015A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358" y="1246673"/>
            <a:ext cx="5215316" cy="436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54649"/>
      </p:ext>
    </p:extLst>
  </p:cSld>
  <p:clrMapOvr>
    <a:masterClrMapping/>
  </p:clrMapOvr>
</p:sld>
</file>

<file path=ppt/theme/theme1.xml><?xml version="1.0" encoding="utf-8"?>
<a:theme xmlns:a="http://schemas.openxmlformats.org/drawingml/2006/main" name="1_SBE10">
  <a:themeElements>
    <a:clrScheme name="1_SBE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SBE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8E0D30"/>
          </a:buClr>
          <a:buSzTx/>
          <a:buFontTx/>
          <a:buChar char="•"/>
          <a:tabLst/>
          <a:defRPr kumimoji="0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spDef>
    <a:lnDef>
      <a:spPr bwMode="auto">
        <a:ln>
          <a:headEnd type="none" w="med" len="med"/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indent="0" algn="l">
          <a:buNone/>
          <a:defRPr sz="2000" dirty="0" smtClean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>
    <a:extraClrScheme>
      <a:clrScheme name="1_SBE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TV-style" id="{76D76506-A0BC-8D4F-A42C-BBF50ED27964}" vid="{B20F4F62-1BD5-CD4F-87A9-C146A9A146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CTV-style</Template>
  <TotalTime>27395</TotalTime>
  <Words>1570</Words>
  <Application>Microsoft Macintosh PowerPoint</Application>
  <PresentationFormat>On-screen Show (4:3)</PresentationFormat>
  <Paragraphs>313</Paragraphs>
  <Slides>32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ＭＳ Ｐゴシック</vt:lpstr>
      <vt:lpstr>Arial</vt:lpstr>
      <vt:lpstr>Calibri</vt:lpstr>
      <vt:lpstr>Consolas</vt:lpstr>
      <vt:lpstr>Lucida Console</vt:lpstr>
      <vt:lpstr>Tahoma</vt:lpstr>
      <vt:lpstr>Times New Roman</vt:lpstr>
      <vt:lpstr>1_SBE10</vt:lpstr>
      <vt:lpstr>Topic 3 – Exploratory Data Analysis</vt:lpstr>
      <vt:lpstr>PowerPoint Presentation</vt:lpstr>
      <vt:lpstr>Understanding Your Data</vt:lpstr>
      <vt:lpstr>Reality</vt:lpstr>
      <vt:lpstr>PowerPoint Presentation</vt:lpstr>
      <vt:lpstr>Where to Find Data</vt:lpstr>
      <vt:lpstr>PowerPoint Presentation</vt:lpstr>
      <vt:lpstr>Exploring data</vt:lpstr>
      <vt:lpstr>Types of Data</vt:lpstr>
      <vt:lpstr>Feature Types</vt:lpstr>
      <vt:lpstr>Things can get messy</vt:lpstr>
      <vt:lpstr>Exploring data in python</vt:lpstr>
      <vt:lpstr>Categorical Variables</vt:lpstr>
      <vt:lpstr>Categorical Variables</vt:lpstr>
      <vt:lpstr>Outliers</vt:lpstr>
      <vt:lpstr>Missing Data</vt:lpstr>
      <vt:lpstr>Strategies for Missing Data</vt:lpstr>
      <vt:lpstr>PowerPoint Presentation</vt:lpstr>
      <vt:lpstr>PowerPoint Presentation</vt:lpstr>
      <vt:lpstr>PowerPoint Presentation</vt:lpstr>
      <vt:lpstr>Data Viz: Good examples</vt:lpstr>
      <vt:lpstr>PowerPoint Presentation</vt:lpstr>
      <vt:lpstr>Data Viz: Bad Examples</vt:lpstr>
      <vt:lpstr>Data Visualization</vt:lpstr>
      <vt:lpstr>Visualizing Numeric Data: Histograms</vt:lpstr>
      <vt:lpstr>Boxplots</vt:lpstr>
      <vt:lpstr>Boxplots</vt:lpstr>
      <vt:lpstr>Multiple Variables: Categorical</vt:lpstr>
      <vt:lpstr>Mulitple Variables: Categorical and Numeric</vt:lpstr>
      <vt:lpstr>Multiple Numeric Variables- Scatterplot</vt:lpstr>
      <vt:lpstr>Best Practices?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volinsky</dc:creator>
  <cp:lastModifiedBy>chris volinsky</cp:lastModifiedBy>
  <cp:revision>31</cp:revision>
  <dcterms:created xsi:type="dcterms:W3CDTF">2023-07-07T20:20:38Z</dcterms:created>
  <dcterms:modified xsi:type="dcterms:W3CDTF">2024-02-25T14:56:48Z</dcterms:modified>
</cp:coreProperties>
</file>